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18288000" cy="10287000"/>
  <p:notesSz cx="6858000" cy="9144000"/>
  <p:defaultTextStyle>
    <a:defPPr>
      <a:defRPr lang="en-US"/>
    </a:defPPr>
    <a:lvl1pPr marL="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1pPr>
    <a:lvl2pPr marL="18139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2pPr>
    <a:lvl3pPr marL="36278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3pPr>
    <a:lvl4pPr marL="54416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4pPr>
    <a:lvl5pPr marL="72556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5pPr>
    <a:lvl6pPr marL="90694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6pPr>
    <a:lvl7pPr marL="108834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7pPr>
    <a:lvl8pPr marL="126972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8pPr>
    <a:lvl9pPr marL="145111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2441"/>
    <a:srgbClr val="8C004F"/>
    <a:srgbClr val="86C5DB"/>
    <a:srgbClr val="3E67A8"/>
    <a:srgbClr val="00934F"/>
    <a:srgbClr val="92B441"/>
    <a:srgbClr val="20BDC4"/>
    <a:srgbClr val="009CDE"/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94" autoAdjust="0"/>
    <p:restoredTop sz="94660"/>
  </p:normalViewPr>
  <p:slideViewPr>
    <p:cSldViewPr snapToGrid="0">
      <p:cViewPr>
        <p:scale>
          <a:sx n="89" d="100"/>
          <a:sy n="89" d="100"/>
        </p:scale>
        <p:origin x="14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2917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4441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287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6166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2167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361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888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3915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610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2006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9567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44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5"/>
            <a:ext cx="18288000" cy="1401110"/>
          </a:xfrm>
          <a:prstGeom prst="rect">
            <a:avLst/>
          </a:prstGeom>
          <a:gradFill flip="none" rotWithShape="1">
            <a:gsLst>
              <a:gs pos="0">
                <a:srgbClr val="8C004F"/>
              </a:gs>
              <a:gs pos="29000">
                <a:srgbClr val="F0244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964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2994813" y="28474"/>
            <a:ext cx="14937246" cy="12052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/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XXI SIMPÓSIO DE INOVAÇÕES TÉCNICAS DA ETEC ASTOR DE MATTOS CARVALHO</a:t>
            </a:r>
          </a:p>
          <a:p>
            <a:pPr algn="r"/>
            <a:r>
              <a:rPr lang="pt-BR" sz="2800" dirty="0"/>
              <a:t>03 de Dezembro de 2025</a:t>
            </a: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342" y="1520567"/>
            <a:ext cx="88522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Desenvolvimento do Site Institucional da </a:t>
            </a:r>
            <a:r>
              <a:rPr lang="pt-BR" sz="1600" b="1" dirty="0">
                <a:latin typeface="Arial" panose="020B0604020202020204" pitchFamily="34" charset="0"/>
                <a:cs typeface="Arial" panose="020B0604020202020204" pitchFamily="34" charset="0"/>
              </a:rPr>
              <a:t>Hamburgueria</a:t>
            </a:r>
            <a:r>
              <a:rPr lang="pt-BR" sz="1800" b="1" dirty="0">
                <a:latin typeface="Arial" panose="020B0604020202020204" pitchFamily="34" charset="0"/>
                <a:cs typeface="Arial" panose="020B0604020202020204" pitchFamily="34" charset="0"/>
              </a:rPr>
              <a:t> Brothers </a:t>
            </a:r>
            <a:r>
              <a:rPr lang="pt-BR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Burguer</a:t>
            </a:r>
            <a:endParaRPr lang="pt-BR" sz="1800" dirty="0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13681774" y="5633270"/>
            <a:ext cx="4385279" cy="367825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pt-BR" sz="1350" b="1" cap="all" dirty="0"/>
              <a:t>AGRADECIMENTOS</a:t>
            </a:r>
          </a:p>
          <a:p>
            <a:pPr algn="just">
              <a:lnSpc>
                <a:spcPct val="150000"/>
              </a:lnSpc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Gostaríamos de agradecer aos nossos queridos orientadores, Professor Guido e Professor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Ecidir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, que foram essenciais em toda essa jornada.</a:t>
            </a:r>
          </a:p>
          <a:p>
            <a:pPr algn="just">
              <a:lnSpc>
                <a:spcPct val="150000"/>
              </a:lnSpc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Ao Professor Guido, nosso agradecimento pela paciência, pela orientação técnica sempre precisa e por nos motivar a ir além, mesmo nos momentos mais desafiadores do projeto.</a:t>
            </a:r>
          </a:p>
          <a:p>
            <a:pPr algn="just">
              <a:lnSpc>
                <a:spcPct val="150000"/>
              </a:lnSpc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Ao Professor 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Ecidir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, nossa gratidão pelos conselhos estratégicos, pela visão ampla que nos mostrou novos caminhos e pelo apoio constante em nossa formação.</a:t>
            </a:r>
          </a:p>
          <a:p>
            <a:pPr algn="just">
              <a:lnSpc>
                <a:spcPct val="150000"/>
              </a:lnSpc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Obrigado por acreditarem em nós e por transformarem esse desafio em uma experiência tão enriquecedora.</a:t>
            </a:r>
          </a:p>
          <a:p>
            <a:pPr algn="ctr"/>
            <a:endParaRPr lang="pt-BR" sz="1350" b="1" dirty="0"/>
          </a:p>
          <a:p>
            <a:pPr algn="ctr"/>
            <a:r>
              <a:rPr lang="pt-BR" sz="1350" b="1" cap="all" dirty="0"/>
              <a:t>PRINCIPAIS REFERÊNCIAS BIBLIOGRÁFICAS</a:t>
            </a:r>
          </a:p>
          <a:p>
            <a:pPr algn="just">
              <a:lnSpc>
                <a:spcPct val="150000"/>
              </a:lnSpc>
            </a:pPr>
            <a:r>
              <a:rPr lang="pt-BR" sz="700" dirty="0">
                <a:latin typeface="Arial" panose="020B0604020202020204" pitchFamily="34" charset="0"/>
                <a:cs typeface="Arial" panose="020B0604020202020204" pitchFamily="34" charset="0"/>
              </a:rPr>
              <a:t>ERICKSON, Jeffrey. MySQL: entendendo o que é e como é usado. 29 ago. 2024. Disponível em: https://www.oracle.com/</a:t>
            </a:r>
            <a:r>
              <a:rPr lang="pt-BR" sz="700" dirty="0" err="1">
                <a:latin typeface="Arial" panose="020B0604020202020204" pitchFamily="34" charset="0"/>
                <a:cs typeface="Arial" panose="020B0604020202020204" pitchFamily="34" charset="0"/>
              </a:rPr>
              <a:t>br</a:t>
            </a:r>
            <a:r>
              <a:rPr lang="pt-BR" sz="7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pt-BR" sz="700" dirty="0" err="1">
                <a:latin typeface="Arial" panose="020B0604020202020204" pitchFamily="34" charset="0"/>
                <a:cs typeface="Arial" panose="020B0604020202020204" pitchFamily="34" charset="0"/>
              </a:rPr>
              <a:t>mysql</a:t>
            </a:r>
            <a:r>
              <a:rPr lang="pt-BR" sz="7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pt-BR" sz="700" dirty="0" err="1">
                <a:latin typeface="Arial" panose="020B0604020202020204" pitchFamily="34" charset="0"/>
                <a:cs typeface="Arial" panose="020B0604020202020204" pitchFamily="34" charset="0"/>
              </a:rPr>
              <a:t>what-is-mysql</a:t>
            </a:r>
            <a:r>
              <a:rPr lang="pt-BR" sz="700" dirty="0">
                <a:latin typeface="Arial" panose="020B0604020202020204" pitchFamily="34" charset="0"/>
                <a:cs typeface="Arial" panose="020B0604020202020204" pitchFamily="34" charset="0"/>
              </a:rPr>
              <a:t>/#</a:t>
            </a:r>
            <a:r>
              <a:rPr lang="pt-BR" sz="700" dirty="0" err="1">
                <a:latin typeface="Arial" panose="020B0604020202020204" pitchFamily="34" charset="0"/>
                <a:cs typeface="Arial" panose="020B0604020202020204" pitchFamily="34" charset="0"/>
              </a:rPr>
              <a:t>why-mysql</a:t>
            </a:r>
            <a:r>
              <a:rPr lang="pt-BR" sz="700" dirty="0">
                <a:latin typeface="Arial" panose="020B0604020202020204" pitchFamily="34" charset="0"/>
                <a:cs typeface="Arial" panose="020B0604020202020204" pitchFamily="34" charset="0"/>
              </a:rPr>
              <a:t>. Acesso em: 5 jun. 2025.</a:t>
            </a:r>
          </a:p>
          <a:p>
            <a:pPr algn="just">
              <a:lnSpc>
                <a:spcPct val="150000"/>
              </a:lnSpc>
            </a:pPr>
            <a:r>
              <a:rPr lang="pt-BR" sz="700" dirty="0">
                <a:latin typeface="Arial" panose="020B0604020202020204" pitchFamily="34" charset="0"/>
                <a:cs typeface="Arial" panose="020B0604020202020204" pitchFamily="34" charset="0"/>
              </a:rPr>
              <a:t>SIMÕES, Mafalda Torres de Carvalho. Ações estratégicas que possam ser determinantes no processo de escolha do consumidor nas hamburguerias. Set. 2019. Disponível </a:t>
            </a:r>
            <a:r>
              <a:rPr lang="pt-BR" sz="700" dirty="0" err="1">
                <a:latin typeface="Arial" panose="020B0604020202020204" pitchFamily="34" charset="0"/>
                <a:cs typeface="Arial" panose="020B0604020202020204" pitchFamily="34" charset="0"/>
              </a:rPr>
              <a:t>em:https</a:t>
            </a:r>
            <a:r>
              <a:rPr lang="pt-BR" sz="700" dirty="0">
                <a:latin typeface="Arial" panose="020B0604020202020204" pitchFamily="34" charset="0"/>
                <a:cs typeface="Arial" panose="020B0604020202020204" pitchFamily="34" charset="0"/>
              </a:rPr>
              <a:t>://repositorio.iscteiul.pt/</a:t>
            </a:r>
            <a:r>
              <a:rPr lang="pt-BR" sz="700" dirty="0" err="1">
                <a:latin typeface="Arial" panose="020B0604020202020204" pitchFamily="34" charset="0"/>
                <a:cs typeface="Arial" panose="020B0604020202020204" pitchFamily="34" charset="0"/>
              </a:rPr>
              <a:t>bitstream</a:t>
            </a:r>
            <a:r>
              <a:rPr lang="pt-BR" sz="700" dirty="0">
                <a:latin typeface="Arial" panose="020B0604020202020204" pitchFamily="34" charset="0"/>
                <a:cs typeface="Arial" panose="020B0604020202020204" pitchFamily="34" charset="0"/>
              </a:rPr>
              <a:t>/10071/19429/4/master_mafalda_carvalho_simoes.pdf. Acesso</a:t>
            </a:r>
          </a:p>
          <a:p>
            <a:pPr algn="just">
              <a:lnSpc>
                <a:spcPct val="150000"/>
              </a:lnSpc>
            </a:pPr>
            <a:r>
              <a:rPr lang="pt-BR" sz="700" dirty="0">
                <a:latin typeface="Arial" panose="020B0604020202020204" pitchFamily="34" charset="0"/>
                <a:cs typeface="Arial" panose="020B0604020202020204" pitchFamily="34" charset="0"/>
              </a:rPr>
              <a:t>em: 5 jun. 2025.</a:t>
            </a:r>
          </a:p>
          <a:p>
            <a:pPr algn="ctr">
              <a:lnSpc>
                <a:spcPct val="150000"/>
              </a:lnSpc>
            </a:pPr>
            <a:endParaRPr lang="pt-B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endParaRPr lang="pt-B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BR" sz="1350" dirty="0"/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42926C5C-79B8-4BB8-8437-82D284FF8BA6}"/>
              </a:ext>
            </a:extLst>
          </p:cNvPr>
          <p:cNvSpPr txBox="1"/>
          <p:nvPr/>
        </p:nvSpPr>
        <p:spPr>
          <a:xfrm>
            <a:off x="9144564" y="2513277"/>
            <a:ext cx="4517332" cy="40919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pt-BR" sz="1350" b="1" dirty="0"/>
              <a:t>DESENVOLVIMENTO</a:t>
            </a:r>
          </a:p>
          <a:p>
            <a:pPr algn="just">
              <a:lnSpc>
                <a:spcPct val="150000"/>
              </a:lnSpc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O desenvolvimento do site da Brothers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Burguer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foi dividido em etapas, iniciando pelo levantamento de requisitos por meio de reuniões com os proprietários e análise do atendimento via WhatsApp. Dessa avaliação surgiram as necessidades: criar um cardápio digital atualizado, facilitar pedidos e oferecer um painel administrativo simples.</a:t>
            </a:r>
          </a:p>
          <a:p>
            <a:pPr algn="just">
              <a:lnSpc>
                <a:spcPct val="150000"/>
              </a:lnSpc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A primeira etapa estruturou o site, com navegação por categorias e visualização detalhada dos produtos. Depois, foi criado o painel administrativo, permitindo adicionar, editar e organizar itens rapidamente, dando autonomia aos proprietários.</a:t>
            </a:r>
          </a:p>
          <a:p>
            <a:pPr algn="just">
              <a:lnSpc>
                <a:spcPct val="150000"/>
              </a:lnSpc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O sistema foi construído com HTML5, CSS3 e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JavaScript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no front-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, e PHP com MySQL no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back-end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, garantindo responsividade, atualizações em tempo real e boa usabilidade em celulares. Também foram desenvolvidas páginas institucionais, fotos dos produtos e links para redes sociais.</a:t>
            </a:r>
          </a:p>
          <a:p>
            <a:pPr algn="just">
              <a:lnSpc>
                <a:spcPct val="150000"/>
              </a:lnSpc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Após a conclusão, o site passou por testes com usuários reais, que ajudaram nos ajustes finais. O resultado é um sistema moderno, eficiente e alinhado às necessidades da hamburgueria.</a:t>
            </a:r>
          </a:p>
          <a:p>
            <a:endParaRPr lang="pt-BR" sz="1120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179217" y="2513277"/>
            <a:ext cx="4543058" cy="27451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350" b="1" dirty="0"/>
              <a:t>INTRODUÇÃO</a:t>
            </a:r>
          </a:p>
          <a:p>
            <a:pPr algn="just">
              <a:lnSpc>
                <a:spcPct val="150000"/>
              </a:lnSpc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Este trabalho apresenta o desenvolvimento de um site institucional e funcional para a hamburgueria Brothers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Burguer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, de Duartina–SP. Hoje, o negócio atua principalmente pelo atendimento presencial e WhatsApp, o que limita sua presença digital, reduz a eficiência dos pedidos e dificulta uma comunicação mais estruturada com os clientes.</a:t>
            </a:r>
          </a:p>
          <a:p>
            <a:pPr algn="just">
              <a:lnSpc>
                <a:spcPct val="150000"/>
              </a:lnSpc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A ausência de um canal próprio de vendas aumenta a dependência de aplicativos terceiros, que cobram altas taxas e não contribuem para fortalecer a identidade visual da marca. Sem uma plataforma personalizada, a visualização do cardápio fica prejudicada, o atendimento se torna mais lento e a satisfação do público é afetada.</a:t>
            </a:r>
          </a:p>
          <a:p>
            <a:pPr algn="just">
              <a:lnSpc>
                <a:spcPct val="150000"/>
              </a:lnSpc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Diante disso, o projeto propõe criar um site responsivo para melhorar a experiência do usuário, otimizar o fluxo de pedidos e reforçar a presença digital da Brothers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Burguer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. A hipótese é que recursos como cardápio digital interativo, acompanhamento de pedidos, integração com redes sociais e painel administrativo tragam maior autonomia ao negócio, atendimento mais ágil e aumento na fidelização dos clientes.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0" y="2017453"/>
            <a:ext cx="18288000" cy="461665"/>
          </a:xfrm>
          <a:prstGeom prst="rect">
            <a:avLst/>
          </a:prstGeom>
          <a:solidFill>
            <a:srgbClr val="F0244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pt-BR" sz="2360" dirty="0"/>
              <a:t>TÉCNICO EM INFORMÁTICA PARA INTERNET INTEGRADO AO ENSINO MÉDIO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4696958" y="2472642"/>
            <a:ext cx="0" cy="7017916"/>
          </a:xfrm>
          <a:prstGeom prst="line">
            <a:avLst/>
          </a:prstGeom>
          <a:ln w="12700">
            <a:solidFill>
              <a:srgbClr val="F02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B5F51435-4D34-4E30-AD87-BDEBFE22A8A8}"/>
              </a:ext>
            </a:extLst>
          </p:cNvPr>
          <p:cNvSpPr txBox="1"/>
          <p:nvPr/>
        </p:nvSpPr>
        <p:spPr>
          <a:xfrm>
            <a:off x="292342" y="6432116"/>
            <a:ext cx="4932184" cy="2897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350" b="1" dirty="0"/>
              <a:t>FIGURA 01 - DESCRIÇÃO</a:t>
            </a:r>
            <a:br>
              <a:rPr lang="pt-BR" sz="1350" b="1" dirty="0"/>
            </a:br>
            <a:endParaRPr lang="pt-BR" sz="1350" dirty="0"/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38EF85FE-4EE4-49E7-B027-5A41A92F9538}"/>
              </a:ext>
            </a:extLst>
          </p:cNvPr>
          <p:cNvSpPr txBox="1"/>
          <p:nvPr/>
        </p:nvSpPr>
        <p:spPr>
          <a:xfrm>
            <a:off x="4659358" y="2513272"/>
            <a:ext cx="4517332" cy="22771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pt-BR" sz="1350" b="1" dirty="0"/>
              <a:t>OBJETIVO GERAL</a:t>
            </a:r>
            <a:br>
              <a:rPr lang="pt-BR" sz="1350" b="1" dirty="0"/>
            </a:b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O objetivo geral de desenvolver um site responsivo e funcional foi alcançado, oferecendo navegação intuitiva, cardápio digital atrativo, facilitação dos pedidos e fortalecimento da identidade da marca. Entre os objetivos específicos, destacam-se a facilidade no processo de pedidos, o aumento potencial de vendas por meio da automatização e a otimização da gestão do cardápio, com painel administrativo que permite atualizações ágeis sem depender de desenvolvedores.</a:t>
            </a:r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4A705611-D730-467A-8D9D-463A629029A1}"/>
              </a:ext>
            </a:extLst>
          </p:cNvPr>
          <p:cNvSpPr txBox="1"/>
          <p:nvPr/>
        </p:nvSpPr>
        <p:spPr>
          <a:xfrm>
            <a:off x="4679772" y="4678326"/>
            <a:ext cx="4440921" cy="372945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pt-BR" sz="1350" b="1" dirty="0"/>
              <a:t>METODOLOGIA</a:t>
            </a:r>
          </a:p>
          <a:p>
            <a:pPr algn="just">
              <a:lnSpc>
                <a:spcPct val="150000"/>
              </a:lnSpc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A pesquisa foi aplicada, com abordagem qualitativa e caráter exploratório-descritivo, visando criar uma solução digital para a Brothers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Burguer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e compreender as necessidades dos proprietários e clientes.</a:t>
            </a:r>
          </a:p>
          <a:p>
            <a:pPr algn="just">
              <a:lnSpc>
                <a:spcPct val="150000"/>
              </a:lnSpc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A coleta de dados incluiu reuniões com os proprietários e análise de sites de concorrentes, permitindo identificar requisitos essenciais, como cardápio digital, histórico da marca, formas de pagamento, público-alvo e área de entrega.</a:t>
            </a:r>
          </a:p>
          <a:p>
            <a:pPr algn="just">
              <a:lnSpc>
                <a:spcPct val="150000"/>
              </a:lnSpc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O desenvolvimento do site utilizou HTML5, CSS3 e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JavaScript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no front-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, PHP no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back-end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e MySQL para o banco de dados. Seguiu etapas de levantamento de requisitos, definição de funcionalidades, modelagem do banco de dados, desenvolvimento do front-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back-end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, testes de usabilidade e documentação final.</a:t>
            </a:r>
          </a:p>
          <a:p>
            <a:pPr algn="just">
              <a:lnSpc>
                <a:spcPct val="150000"/>
              </a:lnSpc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O escopo incluiu cardápio e história da hamburgueria, registro e acompanhamento de pedidos, painel administrativo, integração com redes sociais e design responsivo. Foram excluídos pagamentos online e integração com aplicativos de terceiros, garantindo foco nas funcionalidades essenciais e viabilidade do projeto</a:t>
            </a:r>
            <a:r>
              <a:rPr lang="pt-BR" sz="1000" dirty="0"/>
              <a:t>.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3624295" y="2513277"/>
            <a:ext cx="4529502" cy="3347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pt-BR" sz="1350" b="1" dirty="0"/>
              <a:t>CONCLUSÃO</a:t>
            </a:r>
          </a:p>
          <a:p>
            <a:pPr algn="just">
              <a:lnSpc>
                <a:spcPct val="150000"/>
              </a:lnSpc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O projeto alcançou seus objetivos ao desenvolver um site responsivo e funcional que melhora a experiência do usuário. A plataforma oferece cardápio claro, informações completas e navegação rápida, superando o atendimento antes feito apenas pelo WhatsApp.</a:t>
            </a:r>
          </a:p>
          <a:p>
            <a:pPr algn="just">
              <a:lnSpc>
                <a:spcPct val="150000"/>
              </a:lnSpc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Os objetivos específicos também foram cumpridos: os pedidos ficaram mais simples, as informações mais acessíveis e o painel administrativo permite acompanhar e alterar seus status, garantindo maior controle.</a:t>
            </a:r>
          </a:p>
          <a:p>
            <a:pPr algn="just">
              <a:lnSpc>
                <a:spcPct val="150000"/>
              </a:lnSpc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O site reforça a identidade visual ao apresentar a história e os valores da marca, e a integração com redes sociais ampliou sua presença digital.</a:t>
            </a:r>
          </a:p>
          <a:p>
            <a:pPr algn="just">
              <a:lnSpc>
                <a:spcPct val="150000"/>
              </a:lnSpc>
            </a:pP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Em resumo, o site moderniza o atendimento, organiza os pedidos, melhora a experiência do cliente e fortalece a imagem da Brothers </a:t>
            </a:r>
            <a:r>
              <a:rPr lang="pt-BR" sz="1000" dirty="0" err="1">
                <a:latin typeface="Arial" panose="020B0604020202020204" pitchFamily="34" charset="0"/>
                <a:cs typeface="Arial" panose="020B0604020202020204" pitchFamily="34" charset="0"/>
              </a:rPr>
              <a:t>Burguer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, mostrando como a transformação digital beneficia pequenos negócios.</a:t>
            </a:r>
          </a:p>
          <a:p>
            <a:pPr>
              <a:lnSpc>
                <a:spcPct val="150000"/>
              </a:lnSpc>
            </a:pPr>
            <a:endParaRPr lang="pt-BR" sz="109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0" y="9564989"/>
            <a:ext cx="18288000" cy="790656"/>
          </a:xfrm>
          <a:prstGeom prst="rect">
            <a:avLst/>
          </a:prstGeom>
          <a:gradFill flip="none" rotWithShape="1">
            <a:gsLst>
              <a:gs pos="100000">
                <a:srgbClr val="8C004F"/>
              </a:gs>
              <a:gs pos="81000">
                <a:srgbClr val="F0244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8992" tIns="24496" rIns="48992" bIns="24496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endParaRPr lang="pt-BR" sz="964" dirty="0"/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1659" y="9503194"/>
            <a:ext cx="3698254" cy="892600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1923" y="9681164"/>
            <a:ext cx="885714" cy="557938"/>
          </a:xfrm>
          <a:prstGeom prst="rect">
            <a:avLst/>
          </a:prstGeom>
        </p:spPr>
      </p:pic>
      <p:sp>
        <p:nvSpPr>
          <p:cNvPr id="36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563" y="1460336"/>
            <a:ext cx="9009229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1100" b="1" dirty="0">
                <a:latin typeface="Arial" pitchFamily="34" charset="0"/>
                <a:cs typeface="Arial" pitchFamily="34" charset="0"/>
              </a:rPr>
              <a:t>André Augusto </a:t>
            </a:r>
            <a:r>
              <a:rPr lang="pt-BR" sz="1100" b="1" dirty="0" err="1">
                <a:latin typeface="Arial" pitchFamily="34" charset="0"/>
                <a:cs typeface="Arial" pitchFamily="34" charset="0"/>
              </a:rPr>
              <a:t>Bermejo</a:t>
            </a:r>
            <a:r>
              <a:rPr lang="pt-BR" sz="1100" b="1" dirty="0">
                <a:latin typeface="Arial" pitchFamily="34" charset="0"/>
                <a:cs typeface="Arial" pitchFamily="34" charset="0"/>
              </a:rPr>
              <a:t> </a:t>
            </a:r>
            <a:r>
              <a:rPr lang="pt-BR" sz="1100" b="1" dirty="0" err="1">
                <a:latin typeface="Arial" pitchFamily="34" charset="0"/>
                <a:cs typeface="Arial" pitchFamily="34" charset="0"/>
              </a:rPr>
              <a:t>Scatambulo</a:t>
            </a:r>
            <a:r>
              <a:rPr lang="pt-BR" sz="1100" b="1" dirty="0">
                <a:latin typeface="Arial" pitchFamily="34" charset="0"/>
                <a:cs typeface="Arial" pitchFamily="34" charset="0"/>
              </a:rPr>
              <a:t>, André Reis </a:t>
            </a:r>
            <a:r>
              <a:rPr lang="pt-BR" sz="1100" b="1" dirty="0" err="1">
                <a:latin typeface="Arial" pitchFamily="34" charset="0"/>
                <a:cs typeface="Arial" pitchFamily="34" charset="0"/>
              </a:rPr>
              <a:t>Simionato</a:t>
            </a:r>
            <a:r>
              <a:rPr lang="pt-BR" sz="1100" b="1" dirty="0">
                <a:latin typeface="Arial" pitchFamily="34" charset="0"/>
                <a:cs typeface="Arial" pitchFamily="34" charset="0"/>
              </a:rPr>
              <a:t>, Beatriz de Lima </a:t>
            </a:r>
            <a:r>
              <a:rPr lang="pt-BR" sz="1100" b="1" dirty="0" err="1">
                <a:latin typeface="Arial" pitchFamily="34" charset="0"/>
                <a:cs typeface="Arial" pitchFamily="34" charset="0"/>
              </a:rPr>
              <a:t>Simines</a:t>
            </a:r>
            <a:r>
              <a:rPr lang="pt-BR" sz="1100" b="1" dirty="0">
                <a:latin typeface="Arial" pitchFamily="34" charset="0"/>
                <a:cs typeface="Arial" pitchFamily="34" charset="0"/>
              </a:rPr>
              <a:t>, Henrique Santana Pacheco, João Lucas Firmino </a:t>
            </a:r>
            <a:r>
              <a:rPr lang="pt-BR" sz="1100" b="1" dirty="0" err="1">
                <a:latin typeface="Arial" pitchFamily="34" charset="0"/>
                <a:cs typeface="Arial" pitchFamily="34" charset="0"/>
              </a:rPr>
              <a:t>Fabre</a:t>
            </a:r>
            <a:endParaRPr lang="pt-BR" sz="11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1100" b="1" dirty="0">
                <a:latin typeface="Arial" pitchFamily="34" charset="0"/>
                <a:cs typeface="Arial" pitchFamily="34" charset="0"/>
              </a:rPr>
              <a:t>Orientador(a): </a:t>
            </a:r>
            <a:r>
              <a:rPr lang="pt-BR" sz="1100" dirty="0">
                <a:latin typeface="Arial" pitchFamily="34" charset="0"/>
                <a:cs typeface="Arial" pitchFamily="34" charset="0"/>
              </a:rPr>
              <a:t>Prof. Guido Aparecido Branco Junior.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083" y="127490"/>
            <a:ext cx="2075789" cy="1231685"/>
          </a:xfrm>
          <a:prstGeom prst="rect">
            <a:avLst/>
          </a:prstGeom>
        </p:spPr>
      </p:pic>
      <p:cxnSp>
        <p:nvCxnSpPr>
          <p:cNvPr id="34" name="Conector reto 33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9152789" y="2442746"/>
            <a:ext cx="0" cy="7185253"/>
          </a:xfrm>
          <a:prstGeom prst="line">
            <a:avLst/>
          </a:prstGeom>
          <a:ln w="12700">
            <a:solidFill>
              <a:srgbClr val="F02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to 34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3643750" y="2442746"/>
            <a:ext cx="0" cy="7185253"/>
          </a:xfrm>
          <a:prstGeom prst="line">
            <a:avLst/>
          </a:prstGeom>
          <a:ln w="12700">
            <a:solidFill>
              <a:srgbClr val="F02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61C954B1-A83C-4391-9783-B4CACE49EC84}"/>
              </a:ext>
            </a:extLst>
          </p:cNvPr>
          <p:cNvSpPr txBox="1"/>
          <p:nvPr/>
        </p:nvSpPr>
        <p:spPr>
          <a:xfrm>
            <a:off x="9222995" y="6508776"/>
            <a:ext cx="3757822" cy="3422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350" b="1" dirty="0"/>
              <a:t>FIGURA ou GRÁFICOS - DESCRIÇÃO</a:t>
            </a:r>
            <a:br>
              <a:rPr lang="pt-BR" sz="1428" b="1" dirty="0"/>
            </a:br>
            <a:endParaRPr lang="pt-BR" sz="1428" dirty="0"/>
          </a:p>
        </p:txBody>
      </p:sp>
      <p:pic>
        <p:nvPicPr>
          <p:cNvPr id="28" name="Imagem 27">
            <a:extLst>
              <a:ext uri="{FF2B5EF4-FFF2-40B4-BE49-F238E27FC236}">
                <a16:creationId xmlns:a16="http://schemas.microsoft.com/office/drawing/2014/main" id="{40E7C2BE-409F-41F8-9608-E4E573B7C8E2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98" y="6762258"/>
            <a:ext cx="4395438" cy="2745126"/>
          </a:xfrm>
          <a:prstGeom prst="rect">
            <a:avLst/>
          </a:prstGeom>
        </p:spPr>
      </p:pic>
      <p:pic>
        <p:nvPicPr>
          <p:cNvPr id="29" name="Imagem 28">
            <a:extLst>
              <a:ext uri="{FF2B5EF4-FFF2-40B4-BE49-F238E27FC236}">
                <a16:creationId xmlns:a16="http://schemas.microsoft.com/office/drawing/2014/main" id="{B5B0545A-0A25-4AB4-BE41-4EEA9C9E216D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2996" y="6795209"/>
            <a:ext cx="4386309" cy="2740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967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768</TotalTime>
  <Words>1023</Words>
  <Application>Microsoft Office PowerPoint</Application>
  <PresentationFormat>Personalizar</PresentationFormat>
  <Paragraphs>39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AlunoEtec AMC</cp:lastModifiedBy>
  <cp:revision>75</cp:revision>
  <dcterms:created xsi:type="dcterms:W3CDTF">2017-11-28T14:46:21Z</dcterms:created>
  <dcterms:modified xsi:type="dcterms:W3CDTF">2025-11-24T14:31:17Z</dcterms:modified>
</cp:coreProperties>
</file>